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5" r:id="rId2"/>
    <p:sldId id="266" r:id="rId3"/>
    <p:sldId id="258" r:id="rId4"/>
    <p:sldId id="263" r:id="rId5"/>
    <p:sldId id="259" r:id="rId6"/>
    <p:sldId id="262" r:id="rId7"/>
    <p:sldId id="269" r:id="rId8"/>
    <p:sldId id="270" r:id="rId9"/>
    <p:sldId id="271" r:id="rId10"/>
    <p:sldId id="331" r:id="rId11"/>
    <p:sldId id="272" r:id="rId12"/>
    <p:sldId id="273" r:id="rId13"/>
    <p:sldId id="274" r:id="rId14"/>
    <p:sldId id="275" r:id="rId15"/>
    <p:sldId id="333" r:id="rId16"/>
    <p:sldId id="279" r:id="rId17"/>
    <p:sldId id="276" r:id="rId18"/>
    <p:sldId id="278" r:id="rId19"/>
    <p:sldId id="304" r:id="rId20"/>
    <p:sldId id="334" r:id="rId21"/>
    <p:sldId id="335" r:id="rId22"/>
    <p:sldId id="305" r:id="rId23"/>
    <p:sldId id="311" r:id="rId24"/>
    <p:sldId id="310" r:id="rId25"/>
    <p:sldId id="309" r:id="rId26"/>
    <p:sldId id="312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5" r:id="rId35"/>
    <p:sldId id="324" r:id="rId36"/>
    <p:sldId id="327" r:id="rId37"/>
    <p:sldId id="328" r:id="rId38"/>
    <p:sldId id="332" r:id="rId3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7B6D94-50DC-4F8F-A1A7-7D72C0C231DB}" type="datetimeFigureOut">
              <a:rPr lang="es-CO" smtClean="0"/>
              <a:pPr/>
              <a:t>04/07/2013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CE4A58-44AC-464A-8B08-855612B0F3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Porifer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q01HP8XKb0" TargetMode="External"/><Relationship Id="rId2" Type="http://schemas.openxmlformats.org/officeDocument/2006/relationships/hyperlink" Target="http://www.youtube.com/watch?v=HowmUkfAp_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5Sg3_ri_S4&amp;feature=fvwrel" TargetMode="External"/><Relationship Id="rId5" Type="http://schemas.openxmlformats.org/officeDocument/2006/relationships/hyperlink" Target="http://www.youtube.com/watch?v=-PYZF7l7TZA&amp;feature=autoplay&amp;list=PLB0222DEE83589F8D&amp;playnext=2" TargetMode="External"/><Relationship Id="rId4" Type="http://schemas.openxmlformats.org/officeDocument/2006/relationships/hyperlink" Target="http://www.youtube.com/watch?v=9TrzDUFrKl4&amp;feature=rel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r>
              <a:rPr lang="es-CO" dirty="0" smtClean="0"/>
              <a:t>TIPOS DE REPRODUCCIÓN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Los animales se reproducen de forma sexual o asexual.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13460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5183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Sapos dorados en </a:t>
            </a:r>
            <a:r>
              <a:rPr lang="es-CO" dirty="0" err="1" smtClean="0"/>
              <a:t>amplexus</a:t>
            </a:r>
            <a:endParaRPr lang="es-C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655" y="1196752"/>
            <a:ext cx="42564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83568" y="5085184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El pequeño macho sujeta con fuerza a la hembra y la estimula para que libere óvulos. Se cree que los sapos dorados se extinguieron.</a:t>
            </a:r>
            <a:endParaRPr lang="es-CO" sz="2800" dirty="0"/>
          </a:p>
        </p:txBody>
      </p:sp>
      <p:sp>
        <p:nvSpPr>
          <p:cNvPr id="6" name="5 Rectángulo"/>
          <p:cNvSpPr/>
          <p:nvPr/>
        </p:nvSpPr>
        <p:spPr>
          <a:xfrm>
            <a:off x="0" y="1268760"/>
            <a:ext cx="4499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i="1" dirty="0" smtClean="0"/>
              <a:t>En las orillas de estanques </a:t>
            </a:r>
            <a:r>
              <a:rPr lang="es-CO" sz="2800" dirty="0" smtClean="0"/>
              <a:t>y lagos, la rana macho se monta en la hembra y presiona los costados de su abdomen. Esto la estimula para que libere óvulos, que el macho fecunda al liberar muchos espermatozoides.</a:t>
            </a:r>
            <a:endParaRPr lang="es-CO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696" y="260648"/>
            <a:ext cx="8686800" cy="838200"/>
          </a:xfrm>
        </p:spPr>
        <p:txBody>
          <a:bodyPr>
            <a:normAutofit/>
          </a:bodyPr>
          <a:lstStyle/>
          <a:p>
            <a:r>
              <a:rPr lang="es-CO" dirty="0" smtClean="0"/>
              <a:t>Fecundación interna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Los espermatozoides se introducen en el cuerpo de la hembra, donde tiene lugar la fecundación.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Variación de la fecundación interna: </a:t>
            </a:r>
            <a:r>
              <a:rPr lang="es-CO" dirty="0" err="1" smtClean="0"/>
              <a:t>espermatóforo</a:t>
            </a:r>
            <a:r>
              <a:rPr lang="es-CO" dirty="0" smtClean="0"/>
              <a:t> (portador de espermatozoides)</a:t>
            </a:r>
          </a:p>
          <a:p>
            <a:pPr>
              <a:buNone/>
            </a:pPr>
            <a:r>
              <a:rPr lang="es-CO" dirty="0" smtClean="0"/>
              <a:t>Ej.: algunos escorpiones, saltamontes y salamandras 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67429"/>
            <a:ext cx="3168352" cy="210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4139952" y="4869160"/>
            <a:ext cx="3240360" cy="1737484"/>
            <a:chOff x="4139952" y="4869160"/>
            <a:chExt cx="3240360" cy="1737484"/>
          </a:xfrm>
        </p:grpSpPr>
        <p:sp>
          <p:nvSpPr>
            <p:cNvPr id="6" name="5 CuadroTexto"/>
            <p:cNvSpPr txBox="1"/>
            <p:nvPr/>
          </p:nvSpPr>
          <p:spPr>
            <a:xfrm>
              <a:off x="5148064" y="486916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Saltamontes hembra</a:t>
              </a:r>
              <a:endParaRPr lang="es-CO" dirty="0"/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6012160" y="515719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4139952" y="623731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err="1" smtClean="0"/>
                <a:t>espermatóforo</a:t>
              </a:r>
              <a:endParaRPr lang="es-CO" dirty="0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5076056" y="60212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APARATO REPRODUCTOR HUMANO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pPr marL="96838" indent="-96838" algn="just">
              <a:buNone/>
            </a:pPr>
            <a:r>
              <a:rPr lang="es-CO" dirty="0" smtClean="0"/>
              <a:t>Pubertad:  etapa de desarrollo caracterizada por el rápido crecimiento y la aparición de caracteres sexuales secundarios en ambos sexos.</a:t>
            </a:r>
          </a:p>
          <a:p>
            <a:pPr marL="96838" indent="-96838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Hipotálamo : liberación de </a:t>
            </a:r>
            <a:r>
              <a:rPr lang="es-CO" dirty="0" err="1" smtClean="0"/>
              <a:t>GnRH</a:t>
            </a:r>
            <a:r>
              <a:rPr lang="es-CO" dirty="0" smtClean="0"/>
              <a:t>, que estimula la hipófisis anterior para que produzca hormona </a:t>
            </a:r>
            <a:r>
              <a:rPr lang="es-CO" dirty="0" err="1" smtClean="0"/>
              <a:t>luteinizante</a:t>
            </a:r>
            <a:r>
              <a:rPr lang="es-CO" dirty="0" smtClean="0"/>
              <a:t> (LH) y hormona estimuladora de folículos (FSH).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dirty="0" smtClean="0"/>
              <a:t>Y estimulan la producción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dirty="0" smtClean="0"/>
              <a:t>de testosterona y estrógeno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4829175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APARATO REPRODUCTOR MASCULINO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446" y="1352550"/>
            <a:ext cx="6954938" cy="50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espermatogénesis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323528" y="1348801"/>
            <a:ext cx="4248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200" b="1" dirty="0" smtClean="0"/>
              <a:t>Estructuras que intervienen en la </a:t>
            </a:r>
            <a:r>
              <a:rPr lang="es-CO" sz="2200" b="1" dirty="0" err="1" smtClean="0"/>
              <a:t>espermatogénesis</a:t>
            </a:r>
            <a:endParaRPr lang="es-CO" sz="2200" b="1" dirty="0" smtClean="0"/>
          </a:p>
          <a:p>
            <a:r>
              <a:rPr lang="es-CO" sz="2200" dirty="0" smtClean="0"/>
              <a:t>a) Corte del testículo que muestra la ubicación de los túbulos seminíferos, el epidídimo y el conducto deferente. </a:t>
            </a:r>
          </a:p>
          <a:p>
            <a:endParaRPr lang="es-CO" sz="2200" dirty="0"/>
          </a:p>
        </p:txBody>
      </p:sp>
      <p:sp>
        <p:nvSpPr>
          <p:cNvPr id="6" name="5 Rectángulo"/>
          <p:cNvSpPr/>
          <p:nvPr/>
        </p:nvSpPr>
        <p:spPr>
          <a:xfrm>
            <a:off x="251520" y="3501008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dirty="0" smtClean="0"/>
              <a:t>b) Corte transversal de un túbulo seminífero. Las paredes de los túbulos están recubiertas de células de </a:t>
            </a:r>
            <a:r>
              <a:rPr lang="es-CO" sz="2200" dirty="0" err="1" smtClean="0"/>
              <a:t>Sertoli</a:t>
            </a:r>
            <a:r>
              <a:rPr lang="es-CO" sz="2200" dirty="0" smtClean="0"/>
              <a:t> y </a:t>
            </a:r>
            <a:r>
              <a:rPr lang="es-CO" sz="2200" dirty="0" err="1" smtClean="0"/>
              <a:t>espermatogonias</a:t>
            </a:r>
            <a:r>
              <a:rPr lang="es-CO" sz="2200" dirty="0" smtClean="0"/>
              <a:t> que experimentan meiosis. Los espermatozoides maduros se liberan hacia la cavidad central. Las células intersticiales producen  testosterona.</a:t>
            </a:r>
            <a:endParaRPr lang="es-CO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486" y="980728"/>
            <a:ext cx="4050010" cy="57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Esquema de una pequeña porción de un túbulo seminífero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3063"/>
            <a:ext cx="9108504" cy="411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Estructuras que intervienen en la </a:t>
            </a:r>
            <a:r>
              <a:rPr lang="es-CO" dirty="0" err="1" smtClean="0"/>
              <a:t>espermatogénesis</a:t>
            </a:r>
            <a:endParaRPr lang="es-CO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98358"/>
            <a:ext cx="7704856" cy="53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Producción de espermatozoides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23528" y="1556793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Las </a:t>
            </a:r>
            <a:r>
              <a:rPr lang="es-CO" sz="2800" dirty="0" err="1" smtClean="0"/>
              <a:t>espermatogonias</a:t>
            </a:r>
            <a:r>
              <a:rPr lang="es-CO" sz="2800" dirty="0" smtClean="0"/>
              <a:t> crecen y se diferencian para producir </a:t>
            </a:r>
            <a:r>
              <a:rPr lang="es-CO" sz="2800" dirty="0" err="1" smtClean="0"/>
              <a:t>espermatocitos</a:t>
            </a:r>
            <a:r>
              <a:rPr lang="es-CO" sz="2800" dirty="0" smtClean="0"/>
              <a:t>, los cuales experimentan meiosis y luego diferenciación para producir espermatozoides haploides. </a:t>
            </a:r>
            <a:endParaRPr lang="es-CO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84951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920" y="0"/>
            <a:ext cx="8740080" cy="838200"/>
          </a:xfrm>
        </p:spPr>
        <p:txBody>
          <a:bodyPr>
            <a:normAutofit/>
          </a:bodyPr>
          <a:lstStyle/>
          <a:p>
            <a:r>
              <a:rPr lang="es-CO" sz="3000" dirty="0" smtClean="0"/>
              <a:t>Control hormonal de la </a:t>
            </a:r>
            <a:r>
              <a:rPr lang="es-CO" sz="3000" dirty="0" err="1" smtClean="0"/>
              <a:t>espermatogénesis</a:t>
            </a:r>
            <a:endParaRPr lang="es-CO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35733"/>
            <a:ext cx="4320480" cy="622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APARATO REPRODUCTOR FEMENINO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909766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En la reproducción asexual sólo interviene un animal que produce descendientes mediante una mitosis repetida de células de alguna parte de su cuerpo. Es mucho más eficiente que la reproducción sexual.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Hay varios tipos de reproducción asexual en animales, que son: gemación, fisión seguida de regeneración y partenogénesis.</a:t>
            </a:r>
            <a:endParaRPr lang="es-CO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CO" dirty="0" smtClean="0"/>
              <a:t>REPRODUCCIÓN asexual</a:t>
            </a:r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124744"/>
            <a:ext cx="5119883" cy="549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Las fases de la ovogénesis</a:t>
            </a:r>
            <a:br>
              <a:rPr lang="es-CO" b="1" dirty="0" smtClean="0"/>
            </a:b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216024" y="1268760"/>
            <a:ext cx="8748464" cy="1815882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/>
              <a:t>Fase de multiplicación</a:t>
            </a:r>
            <a:r>
              <a:rPr lang="es-CO" sz="2800" dirty="0" smtClean="0"/>
              <a:t>. Las células germinales, que se encuentran en el ovario, se dividen por mitosis y dan lugar a las </a:t>
            </a:r>
            <a:r>
              <a:rPr lang="es-CO" sz="2800" dirty="0" err="1" smtClean="0"/>
              <a:t>ovogonias</a:t>
            </a:r>
            <a:r>
              <a:rPr lang="es-CO" sz="2800" dirty="0" smtClean="0"/>
              <a:t>. Esta fase ocurre antes del nacimiento.</a:t>
            </a:r>
            <a:endParaRPr lang="es-CO" sz="2800" dirty="0"/>
          </a:p>
        </p:txBody>
      </p:sp>
      <p:sp>
        <p:nvSpPr>
          <p:cNvPr id="6" name="5 Rectángulo"/>
          <p:cNvSpPr/>
          <p:nvPr/>
        </p:nvSpPr>
        <p:spPr>
          <a:xfrm>
            <a:off x="216024" y="3164681"/>
            <a:ext cx="8748464" cy="353943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O" sz="2800" b="1" dirty="0" smtClean="0"/>
              <a:t>Fase de crecimiento</a:t>
            </a:r>
            <a:r>
              <a:rPr lang="es-CO" sz="2800" dirty="0" smtClean="0"/>
              <a:t>. Las </a:t>
            </a:r>
            <a:r>
              <a:rPr lang="es-CO" sz="2800" dirty="0" err="1" smtClean="0"/>
              <a:t>ovogonias</a:t>
            </a:r>
            <a:r>
              <a:rPr lang="es-CO" sz="2800" dirty="0" smtClean="0"/>
              <a:t> crecen. Se transforman en </a:t>
            </a:r>
            <a:r>
              <a:rPr lang="es-CO" sz="2800" dirty="0" err="1" smtClean="0"/>
              <a:t>ovocitos</a:t>
            </a:r>
            <a:r>
              <a:rPr lang="es-CO" sz="2800" dirty="0" smtClean="0"/>
              <a:t> de primer orden, rodeadas por unas células llamadas foliculares. Constituye al folículo de </a:t>
            </a:r>
            <a:r>
              <a:rPr lang="es-CO" sz="2800" dirty="0" err="1" smtClean="0"/>
              <a:t>Graaf</a:t>
            </a:r>
            <a:r>
              <a:rPr lang="es-CO" sz="2800" dirty="0" smtClean="0"/>
              <a:t>. Los </a:t>
            </a:r>
            <a:r>
              <a:rPr lang="es-CO" sz="2800" dirty="0" err="1" smtClean="0"/>
              <a:t>ovocitos</a:t>
            </a:r>
            <a:r>
              <a:rPr lang="es-CO" sz="2800" dirty="0" smtClean="0"/>
              <a:t> que contienen han comenzado la primera división </a:t>
            </a:r>
            <a:r>
              <a:rPr lang="es-CO" sz="2800" dirty="0" err="1" smtClean="0"/>
              <a:t>meiótica</a:t>
            </a:r>
            <a:r>
              <a:rPr lang="es-CO" sz="2800" dirty="0" smtClean="0"/>
              <a:t>, pero se encuentran detenidos en la profase. Por tanto, también se detiene la gametogénesis. Esta fase también ocurre durante la fase fetal.</a:t>
            </a:r>
            <a:endParaRPr lang="es-CO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588738" cy="441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Fase de maduración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51520" y="1712997"/>
            <a:ext cx="8748464" cy="3785652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En la pubertad, se reanuda la gametogénesis. Varios </a:t>
            </a:r>
            <a:r>
              <a:rPr lang="es-CO" sz="2400" dirty="0" err="1" smtClean="0"/>
              <a:t>ovocitos</a:t>
            </a:r>
            <a:r>
              <a:rPr lang="es-CO" sz="2400" dirty="0" smtClean="0"/>
              <a:t> de primer orden aumentan de tamaño y terminan la primera división </a:t>
            </a:r>
            <a:r>
              <a:rPr lang="es-CO" sz="2400" dirty="0" err="1" smtClean="0"/>
              <a:t>meiótica</a:t>
            </a:r>
            <a:r>
              <a:rPr lang="es-CO" sz="2400" dirty="0" smtClean="0"/>
              <a:t>. Se origina, por tanto, un </a:t>
            </a:r>
            <a:r>
              <a:rPr lang="es-CO" sz="2400" dirty="0" err="1" smtClean="0"/>
              <a:t>ovocito</a:t>
            </a:r>
            <a:r>
              <a:rPr lang="es-CO" sz="2400" dirty="0" smtClean="0"/>
              <a:t> de segundo orden (n) y un corpúsculo polar. Para que continúe el proceso debe producirse la fecundación. Esto hace que tenga lugar la segunda división </a:t>
            </a:r>
            <a:r>
              <a:rPr lang="es-CO" sz="2400" dirty="0" err="1" smtClean="0"/>
              <a:t>meiótica</a:t>
            </a:r>
            <a:r>
              <a:rPr lang="es-CO" sz="2400" dirty="0" smtClean="0"/>
              <a:t> y se forme el óvulo, que tiene 23 cromosomas, cada uno de ellos con una </a:t>
            </a:r>
            <a:r>
              <a:rPr lang="es-CO" sz="2400" dirty="0" err="1" smtClean="0"/>
              <a:t>cromátida</a:t>
            </a:r>
            <a:r>
              <a:rPr lang="es-CO" sz="2400" dirty="0" smtClean="0"/>
              <a:t>. También se desarrolla un segundo corpúsculo polar. Puesto que ya se ha producido la fecundación, en el interior del óvulo se encuentra, además de su núcleo, el del espermatozoide.</a:t>
            </a:r>
            <a:endParaRPr lang="es-CO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672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ESTRUCTURAS QUE INTERVIENEN EN LA OVULACIÓN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9108504" cy="54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Ovulación</a:t>
            </a:r>
            <a:br>
              <a:rPr lang="es-ES_tradnl" b="1" dirty="0" smtClean="0">
                <a:latin typeface="Arial" charset="0"/>
              </a:rPr>
            </a:b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559842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228184" y="2060848"/>
            <a:ext cx="2915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dirty="0" smtClean="0">
                <a:latin typeface="Arial" charset="0"/>
              </a:rPr>
              <a:t>A los 15 minutos de la ovulación el </a:t>
            </a:r>
            <a:r>
              <a:rPr lang="es-ES_tradnl" sz="2800" b="1" dirty="0" err="1" smtClean="0">
                <a:latin typeface="Arial" charset="0"/>
              </a:rPr>
              <a:t>ovocito</a:t>
            </a:r>
            <a:r>
              <a:rPr lang="es-ES_tradnl" sz="2800" b="1" dirty="0" smtClean="0">
                <a:latin typeface="Arial" charset="0"/>
              </a:rPr>
              <a:t> está en la porción </a:t>
            </a:r>
            <a:r>
              <a:rPr lang="es-ES_tradnl" sz="2800" b="1" dirty="0" err="1" smtClean="0">
                <a:latin typeface="Arial" charset="0"/>
              </a:rPr>
              <a:t>ampular</a:t>
            </a:r>
            <a:r>
              <a:rPr lang="es-ES_tradnl" sz="2800" b="1" dirty="0" smtClean="0">
                <a:latin typeface="Arial" charset="0"/>
              </a:rPr>
              <a:t> de la trompa donde permanece 2-3 minutos.</a:t>
            </a:r>
            <a:endParaRPr lang="es-ES" sz="2800" b="1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Fecundación</a:t>
            </a:r>
            <a:r>
              <a:rPr lang="es-ES" b="1" dirty="0" smtClean="0">
                <a:latin typeface="Arial" charset="0"/>
              </a:rPr>
              <a:t/>
            </a:r>
            <a:br>
              <a:rPr lang="es-ES" b="1" dirty="0" smtClean="0">
                <a:latin typeface="Arial" charset="0"/>
              </a:rPr>
            </a:br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590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28860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Mis documentos\Bibliografia\Periodistas\Fecundación Speroff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31640" cy="1143431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1041023"/>
            <a:ext cx="7776864" cy="5262979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solidFill>
              <a:srgbClr val="92D050"/>
            </a:solidFill>
            <a:headEnd/>
            <a:tailEnd/>
          </a:ln>
          <a:scene3d>
            <a:camera prst="isometricRightUp">
              <a:rot lat="0" lon="0" rev="360000"/>
            </a:camera>
            <a:lightRig rig="threePt" dir="t"/>
          </a:scene3d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El </a:t>
            </a:r>
            <a:r>
              <a:rPr lang="es-ES_tradnl" sz="2400" b="1" u="sng" dirty="0" err="1">
                <a:solidFill>
                  <a:schemeClr val="tx1"/>
                </a:solidFill>
                <a:latin typeface="Arial" charset="0"/>
              </a:rPr>
              <a:t>ovocito</a:t>
            </a: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humano mantiene la capacidad de ser fertilizado durante </a:t>
            </a:r>
            <a:r>
              <a:rPr lang="es-ES_tradnl" sz="2400" b="1" u="sng" dirty="0">
                <a:solidFill>
                  <a:schemeClr val="tx1"/>
                </a:solidFill>
                <a:latin typeface="Arial" charset="0"/>
              </a:rPr>
              <a:t>12 a 24</a:t>
            </a: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h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El </a:t>
            </a:r>
            <a:r>
              <a:rPr lang="es-ES_tradnl" sz="2400" b="1" u="sng" dirty="0">
                <a:solidFill>
                  <a:schemeClr val="tx1"/>
                </a:solidFill>
                <a:latin typeface="Arial" charset="0"/>
              </a:rPr>
              <a:t>espermatozoide</a:t>
            </a: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mantiene su capacidad de fertilizar durante </a:t>
            </a:r>
            <a:r>
              <a:rPr lang="es-ES_tradnl" sz="2400" b="1" u="sng" dirty="0">
                <a:solidFill>
                  <a:schemeClr val="tx1"/>
                </a:solidFill>
                <a:latin typeface="Arial" charset="0"/>
              </a:rPr>
              <a:t>48 a 72</a:t>
            </a: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h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La fecundación se produce en la trompa donde el óvulo fecundado permanece alrededor de 80 h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En intervalo en el que se produce el embarazo después de un solo coito es de 6 días antes a 3 días después de la ovulación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  <a:latin typeface="Arial" charset="0"/>
              </a:rPr>
              <a:t> La gran mayoría de los embarazos se produce cuando el coito tiene lugar en el intervalo de 3 días antes de la </a:t>
            </a:r>
            <a:r>
              <a:rPr lang="es-ES_tradnl" sz="2400" b="1" dirty="0" smtClean="0">
                <a:solidFill>
                  <a:schemeClr val="tx1"/>
                </a:solidFill>
                <a:latin typeface="Arial" charset="0"/>
              </a:rPr>
              <a:t>ovulación</a:t>
            </a:r>
            <a:endParaRPr lang="es-ES_tradnl" sz="24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Transporte del óvulo fecundado</a:t>
            </a:r>
            <a:r>
              <a:rPr lang="es-ES" b="1" dirty="0" smtClean="0">
                <a:latin typeface="Arial" charset="0"/>
              </a:rPr>
              <a:t/>
            </a:r>
            <a:br>
              <a:rPr lang="es-ES" b="1" dirty="0" smtClean="0">
                <a:latin typeface="Arial" charset="0"/>
              </a:rPr>
            </a:br>
            <a:endParaRPr lang="es-CO" dirty="0"/>
          </a:p>
        </p:txBody>
      </p:sp>
      <p:pic>
        <p:nvPicPr>
          <p:cNvPr id="4" name="Picture 3" descr="C:\Mis documentos\Bibliografia\Periodistas\transport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84784"/>
            <a:ext cx="76962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Anidación = Implantación</a:t>
            </a:r>
            <a:r>
              <a:rPr lang="es-ES" b="1" dirty="0" smtClean="0">
                <a:latin typeface="Arial" charset="0"/>
              </a:rPr>
              <a:t/>
            </a:r>
            <a:br>
              <a:rPr lang="es-ES" b="1" dirty="0" smtClean="0">
                <a:latin typeface="Arial" charset="0"/>
              </a:rPr>
            </a:br>
            <a:endParaRPr lang="es-CO" dirty="0"/>
          </a:p>
        </p:txBody>
      </p:sp>
      <p:pic>
        <p:nvPicPr>
          <p:cNvPr id="4" name="Picture 2" descr="C:\Mis documentos\26 octubre\Sin título2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581400" cy="4572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11960" y="155679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dirty="0" smtClean="0">
                <a:latin typeface="Arial" charset="0"/>
              </a:rPr>
              <a:t>Comienza de 2 a 3 días después de que el óvulo fertilizado entre en el útero, en los días 18 a 19 del ciclo. </a:t>
            </a:r>
          </a:p>
          <a:p>
            <a:pPr>
              <a:spcBef>
                <a:spcPct val="50000"/>
              </a:spcBef>
            </a:pPr>
            <a:r>
              <a:rPr lang="es-ES_tradnl" sz="2400" b="1" dirty="0" smtClean="0">
                <a:latin typeface="Arial" charset="0"/>
              </a:rPr>
              <a:t>5 a 7 días después de la fertilización</a:t>
            </a:r>
            <a:endParaRPr lang="es-ES" sz="2400" b="1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Técnicas de Reproducción Asistida</a:t>
            </a:r>
            <a:r>
              <a:rPr lang="es-ES_tradnl" dirty="0" smtClean="0">
                <a:latin typeface="Arial" charset="0"/>
              </a:rPr>
              <a:t/>
            </a:r>
            <a:br>
              <a:rPr lang="es-ES_tradnl" dirty="0" smtClean="0">
                <a:latin typeface="Arial" charset="0"/>
              </a:rPr>
            </a:br>
            <a:endParaRPr lang="es-CO" dirty="0"/>
          </a:p>
        </p:txBody>
      </p:sp>
      <p:pic>
        <p:nvPicPr>
          <p:cNvPr id="4" name="Picture 4" descr="C:\Mis documentos\26 octubre\Sin título1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017838" cy="33528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707904" y="2132856"/>
            <a:ext cx="4572000" cy="31816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 smtClean="0">
                <a:latin typeface="Arial" charset="0"/>
              </a:rPr>
              <a:t>Inducción Ovulación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 smtClean="0">
                <a:latin typeface="Arial" charset="0"/>
              </a:rPr>
              <a:t>Inseminación Artificial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 smtClean="0">
                <a:latin typeface="Arial" charset="0"/>
              </a:rPr>
              <a:t>Fertilización In Vitro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 err="1" smtClean="0">
                <a:latin typeface="Arial" charset="0"/>
              </a:rPr>
              <a:t>Microinyección</a:t>
            </a:r>
            <a:r>
              <a:rPr lang="es-ES_tradnl" sz="2400" dirty="0" smtClean="0">
                <a:latin typeface="Arial" charset="0"/>
              </a:rPr>
              <a:t> Espermática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 smtClean="0">
                <a:latin typeface="Arial" charset="0"/>
              </a:rPr>
              <a:t>Donación de </a:t>
            </a:r>
            <a:r>
              <a:rPr lang="es-ES_tradnl" sz="2400" dirty="0" err="1" smtClean="0">
                <a:latin typeface="Arial" charset="0"/>
              </a:rPr>
              <a:t>Ovocitos</a:t>
            </a:r>
            <a:endParaRPr lang="es-ES_tradnl" sz="24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Tahoma" charset="0"/>
              </a:rPr>
              <a:t>Inducción de la Ovulación</a:t>
            </a:r>
            <a:br>
              <a:rPr lang="es-ES_tradnl" b="1" dirty="0" smtClean="0">
                <a:latin typeface="Tahoma" charset="0"/>
              </a:rPr>
            </a:br>
            <a:endParaRPr lang="es-CO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_tradnl" sz="3200" b="1" dirty="0">
                <a:latin typeface="Tahoma" charset="0"/>
              </a:rPr>
              <a:t>Conseguir el desarrollo de varios folículos ováricos al mismo tiempo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95586"/>
            <a:ext cx="2180456" cy="277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4088332" cy="253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Inseminación artificial</a:t>
            </a:r>
            <a:br>
              <a:rPr lang="es-ES_tradnl" b="1" dirty="0" smtClean="0">
                <a:latin typeface="Arial" charset="0"/>
              </a:rPr>
            </a:b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1052736"/>
            <a:ext cx="91440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_tradnl" sz="2400" b="1" dirty="0" smtClean="0">
                <a:latin typeface="Arial" charset="0"/>
              </a:rPr>
              <a:t>Fecundación </a:t>
            </a:r>
            <a:r>
              <a:rPr lang="es-ES_tradnl" sz="2400" b="1" dirty="0" err="1" smtClean="0">
                <a:latin typeface="Arial" charset="0"/>
              </a:rPr>
              <a:t>intracorpórea</a:t>
            </a:r>
            <a:r>
              <a:rPr lang="es-ES_tradnl" sz="2400" b="1" dirty="0" smtClean="0">
                <a:latin typeface="Arial" charset="0"/>
              </a:rPr>
              <a:t> mediante colocación intrauterina de semen conyugal o de donante, previamente capacitado, coincidiendo con la ovulación.</a:t>
            </a:r>
            <a:endParaRPr lang="es-ES_tradnl" sz="2400" b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70452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862621"/>
            <a:ext cx="2808312" cy="19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42528"/>
            <a:ext cx="8686800" cy="838200"/>
          </a:xfrm>
        </p:spPr>
        <p:txBody>
          <a:bodyPr/>
          <a:lstStyle/>
          <a:p>
            <a:r>
              <a:rPr lang="es-CO" dirty="0" smtClean="0"/>
              <a:t>GEMACIÓN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95536" y="106551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 smtClean="0"/>
              <a:t>En este proceso cada célula del organismo produce una yema o brote que se  nutre y crece para convertirse en un nuevo individuo que tiene la facultad de separarse o mantenerse unido a una colonia.</a:t>
            </a:r>
            <a:endParaRPr lang="es-CO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3569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355976" y="587901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Esponja de mar (</a:t>
            </a:r>
            <a:r>
              <a:rPr lang="es-CO" i="1" dirty="0" err="1" smtClean="0">
                <a:hlinkClick r:id="rId3" tooltip="Porifera"/>
              </a:rPr>
              <a:t>Porifera</a:t>
            </a:r>
            <a:r>
              <a:rPr lang="es-CO" dirty="0" smtClean="0"/>
              <a:t>) ejemplo de reproducción por gemación.</a:t>
            </a:r>
            <a:endParaRPr lang="es-CO" dirty="0"/>
          </a:p>
        </p:txBody>
      </p:sp>
      <p:pic>
        <p:nvPicPr>
          <p:cNvPr id="12" name="11 Imagen" descr="gemac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33006"/>
            <a:ext cx="2095500" cy="200025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2550" y="0"/>
            <a:ext cx="781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err="1" smtClean="0">
                <a:latin typeface="Arial" charset="0"/>
              </a:rPr>
              <a:t>Seminograma</a:t>
            </a:r>
            <a:r>
              <a:rPr lang="es-ES_tradnl" b="1" dirty="0" smtClean="0">
                <a:latin typeface="Arial" charset="0"/>
              </a:rPr>
              <a:t>: Criterios de normalidad (OMS)</a:t>
            </a:r>
            <a:br>
              <a:rPr lang="es-ES_tradnl" b="1" dirty="0" smtClean="0">
                <a:latin typeface="Arial" charset="0"/>
              </a:rPr>
            </a:br>
            <a:endParaRPr lang="es-CO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988840"/>
            <a:ext cx="6156176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Volumen 2,5 ml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Concentración: más de 20 millones por ml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Motilidad: más de 30% con avance </a:t>
            </a:r>
            <a:r>
              <a:rPr lang="es-ES_tradnl" sz="2400" dirty="0" smtClean="0">
                <a:latin typeface="Arial" charset="0"/>
              </a:rPr>
              <a:t>rectilíneo</a:t>
            </a:r>
            <a:endParaRPr lang="es-ES_tradnl" sz="2400" dirty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Formas normales: más de un 15%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pH: &gt;7,2 y &lt; 8</a:t>
            </a:r>
          </a:p>
        </p:txBody>
      </p:sp>
      <p:pic>
        <p:nvPicPr>
          <p:cNvPr id="5" name="Picture 4" descr="C:\Mis documentos\26 octubre\imagesespermat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2438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err="1" smtClean="0">
                <a:latin typeface="Arial" charset="0"/>
              </a:rPr>
              <a:t>Seminograma</a:t>
            </a:r>
            <a:r>
              <a:rPr lang="es-ES_tradnl" b="1" dirty="0" smtClean="0">
                <a:latin typeface="Arial" charset="0"/>
              </a:rPr>
              <a:t>: Conceptos</a:t>
            </a:r>
            <a:r>
              <a:rPr lang="es-ES_tradnl" dirty="0" smtClean="0">
                <a:latin typeface="Arial" charset="0"/>
              </a:rPr>
              <a:t/>
            </a:r>
            <a:br>
              <a:rPr lang="es-ES_tradnl" dirty="0" smtClean="0">
                <a:latin typeface="Arial" charset="0"/>
              </a:rPr>
            </a:br>
            <a:endParaRPr lang="es-CO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700808"/>
            <a:ext cx="7315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      Volumen: HIPOSPERMIA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      Concentración: OLIGOZOOSPERMIA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      Motilidad: ASTENOZOOSPERMIA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      Formas normales: TERATOZOOSPERMIA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s-ES_tradnl" sz="2400" dirty="0">
                <a:latin typeface="Arial" charset="0"/>
              </a:rPr>
              <a:t>      Ausencia de espermatozoides: AZOOSPERMIA</a:t>
            </a:r>
          </a:p>
          <a:p>
            <a:pPr>
              <a:spcBef>
                <a:spcPct val="50000"/>
              </a:spcBef>
            </a:pPr>
            <a:endParaRPr lang="es-ES_tradnl" sz="2400" dirty="0">
              <a:latin typeface="Arial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043608" y="184482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043608" y="263691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043608" y="342900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043608" y="414908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043608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C:\Mis documentos\26 octubre\images espermatozo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306" y="1340768"/>
            <a:ext cx="1675133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Fecundación in vitro = FIV</a:t>
            </a:r>
            <a:br>
              <a:rPr lang="es-ES_tradnl" b="1" dirty="0" smtClean="0">
                <a:latin typeface="Arial" charset="0"/>
              </a:rPr>
            </a:br>
            <a:endParaRPr lang="es-CO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1628800"/>
            <a:ext cx="8352928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s-ES_tradnl" sz="2400" b="1" dirty="0">
                <a:latin typeface="Arial" charset="0"/>
              </a:rPr>
              <a:t>Fecundación extracorpórea espontánea de los gametos en un ambiente artificial que reproduce el de las trompas de Falopio y posterior transferencia del embrión al útero de la </a:t>
            </a:r>
            <a:r>
              <a:rPr lang="es-ES_tradnl" sz="2400" b="1" dirty="0" smtClean="0">
                <a:latin typeface="Arial" charset="0"/>
              </a:rPr>
              <a:t>mujer.</a:t>
            </a:r>
            <a:endParaRPr lang="es-ES_tradnl" sz="2400" b="1" dirty="0"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10992"/>
            <a:ext cx="3836938" cy="28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Mis documentos\Bibliografia\Periodistas\fecund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5278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_tradnl" b="1" dirty="0" smtClean="0">
                <a:latin typeface="Arial" charset="0"/>
              </a:rPr>
              <a:t>Inyección </a:t>
            </a:r>
            <a:r>
              <a:rPr lang="es-ES_tradnl" b="1" dirty="0" err="1" smtClean="0">
                <a:latin typeface="Arial" charset="0"/>
              </a:rPr>
              <a:t>intracitoplásmica</a:t>
            </a:r>
            <a:r>
              <a:rPr lang="es-ES_tradnl" b="1" dirty="0" smtClean="0">
                <a:latin typeface="Arial" charset="0"/>
              </a:rPr>
              <a:t> de espermatozoides: ICSI</a:t>
            </a:r>
            <a:br>
              <a:rPr lang="es-ES_tradnl" b="1" dirty="0" smtClean="0">
                <a:latin typeface="Arial" charset="0"/>
              </a:rPr>
            </a:br>
            <a:endParaRPr lang="es-CO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1628800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_tradnl" sz="2400" b="1" dirty="0">
                <a:latin typeface="Arial" charset="0"/>
              </a:rPr>
              <a:t>Fecundación extracorpórea de gametos introduciendo, mediante inyección, un único espermatozoide seleccionado en el interior de un </a:t>
            </a:r>
            <a:r>
              <a:rPr lang="es-ES_tradnl" sz="2400" b="1" dirty="0" err="1">
                <a:latin typeface="Arial" charset="0"/>
              </a:rPr>
              <a:t>ovocito</a:t>
            </a:r>
            <a:r>
              <a:rPr lang="es-ES_tradnl" sz="2400" b="1" dirty="0">
                <a:latin typeface="Arial" charset="0"/>
              </a:rPr>
              <a:t> y posterior transferencia del embrión al útero de la </a:t>
            </a:r>
            <a:r>
              <a:rPr lang="es-ES_tradnl" sz="2400" b="1" dirty="0" smtClean="0">
                <a:latin typeface="Arial" charset="0"/>
              </a:rPr>
              <a:t>mujer.</a:t>
            </a:r>
            <a:endParaRPr lang="es-ES_tradnl" sz="2400" b="1" dirty="0">
              <a:latin typeface="Arial" charset="0"/>
            </a:endParaRPr>
          </a:p>
        </p:txBody>
      </p:sp>
      <p:pic>
        <p:nvPicPr>
          <p:cNvPr id="5" name="Picture 2" descr="C:\Mis documentos\Bibliografia\Periodistas\Citopl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62400"/>
            <a:ext cx="48768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¿CÓMO PODEMOS LIMITAR LA FERTILIDAD?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683568" y="134076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Métodos anticonceptivos permanentes</a:t>
            </a:r>
            <a:endParaRPr lang="es-CO" sz="2400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3242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3352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Métodos anticonceptiv0s no permanentes</a:t>
            </a:r>
            <a:endParaRPr lang="es-CO" sz="2800" dirty="0"/>
          </a:p>
        </p:txBody>
      </p:sp>
      <p:sp>
        <p:nvSpPr>
          <p:cNvPr id="5" name="4 Rectángulo"/>
          <p:cNvSpPr/>
          <p:nvPr/>
        </p:nvSpPr>
        <p:spPr>
          <a:xfrm>
            <a:off x="0" y="593467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 smtClean="0"/>
              <a:t>2</a:t>
            </a:r>
            <a:r>
              <a:rPr lang="es-CO" sz="1100" dirty="0" smtClean="0"/>
              <a:t>El parche es tan eficaz como la píldora y tiene mayor probabilidad de usarse adecuadamente; sin embargo, para las mujeres que pesan más de 90 kg, es menos eficaz.</a:t>
            </a:r>
            <a:endParaRPr lang="es-CO" sz="11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628800"/>
            <a:ext cx="551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/>
              <a:t>Métodos hormonales: evitan la ovulación</a:t>
            </a:r>
            <a:endParaRPr lang="es-CO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838200"/>
          </a:xfrm>
        </p:spPr>
        <p:txBody>
          <a:bodyPr>
            <a:normAutofit/>
          </a:bodyPr>
          <a:lstStyle/>
          <a:p>
            <a:r>
              <a:rPr lang="es-CO" sz="2400" dirty="0" smtClean="0"/>
              <a:t>Métodos de barrera: evitan que los espermatozoides y los óvulos se encuentren</a:t>
            </a:r>
            <a:endParaRPr lang="es-CO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568952" cy="41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24234"/>
            <a:ext cx="8568952" cy="4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Mecanismos de acción múltiple</a:t>
            </a:r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14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Videos relacionados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CO" sz="2400" dirty="0" smtClean="0">
                <a:hlinkClick r:id="rId2"/>
              </a:rPr>
              <a:t> http://www.youtube.com/watch?v=HowmUkfAp_w</a:t>
            </a:r>
            <a:r>
              <a:rPr lang="es-CO" sz="2400" dirty="0" smtClean="0"/>
              <a:t>  aparato reproductor femenino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CO" sz="2400" dirty="0" smtClean="0">
                <a:hlinkClick r:id="rId3"/>
              </a:rPr>
              <a:t>http://www.youtube.com/watch?v=gq01HP8XKb0</a:t>
            </a:r>
            <a:r>
              <a:rPr lang="es-CO" sz="2400" dirty="0" smtClean="0"/>
              <a:t> aparato reproductor masculino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CO" sz="2400" dirty="0" smtClean="0">
                <a:hlinkClick r:id="rId4"/>
              </a:rPr>
              <a:t>http://www.youtube.com/watch?v=9TrzDUFrKl4&amp;feature=related</a:t>
            </a:r>
            <a:r>
              <a:rPr lang="es-CO" sz="2400" dirty="0" smtClean="0"/>
              <a:t> Enfermedades de Transmisión Sexual (ETS)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CO" sz="2400" dirty="0" smtClean="0">
                <a:hlinkClick r:id="rId5"/>
              </a:rPr>
              <a:t>http://www.youtube.com/watch?v=-PYZF7l7TZA&amp;feature=autoplay&amp;list=PLB0222DEE83589F8D&amp;playnext=2</a:t>
            </a:r>
            <a:r>
              <a:rPr lang="es-CO" sz="2400" dirty="0" smtClean="0"/>
              <a:t> Técnicas de Reproducción Asistida (TRA)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CO" sz="2400" dirty="0" smtClean="0">
                <a:hlinkClick r:id="rId6"/>
              </a:rPr>
              <a:t>http://www.youtube.com/watch?v=X5Sg3_ri_S4&amp;feature=fvwrel</a:t>
            </a:r>
            <a:r>
              <a:rPr lang="es-CO" sz="2400" dirty="0" smtClean="0"/>
              <a:t> Métodos  Anticonceptivos</a:t>
            </a:r>
          </a:p>
          <a:p>
            <a:pPr>
              <a:buNone/>
            </a:pPr>
            <a:endParaRPr lang="es-CO" sz="2400" dirty="0" smtClean="0"/>
          </a:p>
          <a:p>
            <a:pPr>
              <a:buNone/>
            </a:pPr>
            <a:endParaRPr lang="es-CO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915544" cy="838200"/>
          </a:xfrm>
        </p:spPr>
        <p:txBody>
          <a:bodyPr>
            <a:normAutofit fontScale="90000"/>
          </a:bodyPr>
          <a:lstStyle/>
          <a:p>
            <a:pPr algn="r"/>
            <a:r>
              <a:rPr lang="es-CO" dirty="0" smtClean="0"/>
              <a:t>Anémona de mar </a:t>
            </a:r>
            <a:endParaRPr lang="es-C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405" y="1124744"/>
            <a:ext cx="3500059" cy="313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868144" y="429309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Individuo sobre grieta rocosa con los tentáculos extendidos.</a:t>
            </a: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1747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5536" y="188640"/>
            <a:ext cx="3915544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HIDRA</a:t>
            </a:r>
            <a:endParaRPr kumimoji="0" lang="es-CO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PARTENOGÉNESIS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28083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s-CO" dirty="0" smtClean="0"/>
              <a:t>En la partenogénesis, los óvulos haploides se dividen por mitosis y se desarrollan sin </a:t>
            </a:r>
            <a:r>
              <a:rPr lang="pt-BR" dirty="0" smtClean="0"/>
              <a:t>ser fecundados para constituir adultos.</a:t>
            </a:r>
            <a:endParaRPr lang="es-CO" dirty="0" smtClean="0"/>
          </a:p>
          <a:p>
            <a:pPr algn="just"/>
            <a:r>
              <a:rPr lang="es-CO" dirty="0" smtClean="0"/>
              <a:t>Los Himenópteros (abejas y hormigas) las hembras son diploides y los machos son haploides (producidos por partenogénesis). Los huevos que pone la hembra reina darán lugar a los machos o zánganos si no son fecundados y a las hembras (obreras o reinas, según la alimentación que tengan después) si se fecundan.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323528" y="5589240"/>
            <a:ext cx="8424936" cy="923330"/>
          </a:xfrm>
          <a:prstGeom prst="rect">
            <a:avLst/>
          </a:prstGeom>
          <a:ln cap="rnd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dirty="0" smtClean="0"/>
              <a:t>Hay ejemplos de dragones de </a:t>
            </a:r>
            <a:r>
              <a:rPr lang="es-CO" dirty="0" err="1" smtClean="0"/>
              <a:t>Komodo</a:t>
            </a:r>
            <a:r>
              <a:rPr lang="es-CO" dirty="0" smtClean="0"/>
              <a:t>, tiburones martillo y otros tiburones, codornices, gallinas, pavos, boas y pitones que, al estar aisladas de machos, acabaron poniendo huevos viables de los que salió descendencia.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373663" cy="42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es-CO" dirty="0" smtClean="0"/>
              <a:t>Reproducción sexual</a:t>
            </a:r>
            <a:endParaRPr lang="es-C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3807042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67544" y="119675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000" dirty="0" smtClean="0"/>
              <a:t>En la reproducción sexual el animal produce gametos haploides mediante meiosis, los cuales se unen en un proceso llamado fecundación, para dar origen a una célula diploide, que luego se divide por mitosis para producir un individuo diploide.</a:t>
            </a:r>
            <a:endParaRPr lang="es-CO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es-CO" dirty="0" smtClean="0"/>
              <a:t>HERMAFRODITAS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Un individuo puede fecundar sus propios óvulos si no hay una pareja disponible.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Ej.: la solitaria y muchos caracoles de estanque, son relativamente poco móviles y podrían quedar aislados de otros miembros de su especie.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365104"/>
            <a:ext cx="3816424" cy="2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084168" y="5229200"/>
            <a:ext cx="3059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Lombrices de tierra intercambiando espermatozoides</a:t>
            </a:r>
            <a:endParaRPr lang="es-CO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es-CO" dirty="0" smtClean="0"/>
              <a:t>FECUNDACIÓN EXTERNA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La unión del espermatozoide y el óvulo se efectúa afuera del cuerpo de los progenitores.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		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2915816" y="2492896"/>
            <a:ext cx="1296144" cy="1080120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s-CO" sz="3200" dirty="0" smtClean="0"/>
              <a:t>en el agua</a:t>
            </a:r>
            <a:endParaRPr lang="es-CO" sz="3200" dirty="0"/>
          </a:p>
        </p:txBody>
      </p:sp>
      <p:sp>
        <p:nvSpPr>
          <p:cNvPr id="5" name="4 Flecha derecha"/>
          <p:cNvSpPr/>
          <p:nvPr/>
        </p:nvSpPr>
        <p:spPr>
          <a:xfrm>
            <a:off x="2411760" y="2780928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derecha"/>
          <p:cNvSpPr/>
          <p:nvPr/>
        </p:nvSpPr>
        <p:spPr>
          <a:xfrm>
            <a:off x="4283968" y="2852936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827584" y="2708920"/>
            <a:ext cx="1656184" cy="584775"/>
          </a:xfrm>
          <a:prstGeom prst="rect">
            <a:avLst/>
          </a:prstGeom>
          <a:solidFill>
            <a:schemeClr val="tx1">
              <a:lumMod val="65000"/>
              <a:lumOff val="35000"/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s-CO" sz="3200" dirty="0" smtClean="0"/>
              <a:t>Desove</a:t>
            </a:r>
            <a:endParaRPr lang="es-CO" sz="3200" dirty="0"/>
          </a:p>
        </p:txBody>
      </p:sp>
      <p:sp>
        <p:nvSpPr>
          <p:cNvPr id="9" name="8 Rectángulo"/>
          <p:cNvSpPr/>
          <p:nvPr/>
        </p:nvSpPr>
        <p:spPr>
          <a:xfrm>
            <a:off x="4716016" y="2204864"/>
            <a:ext cx="3744416" cy="2062103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3200" dirty="0" smtClean="0"/>
              <a:t>coordinación espacial y temporal de comportamientos reproductores</a:t>
            </a:r>
            <a:endParaRPr lang="es-CO" sz="3200" dirty="0"/>
          </a:p>
        </p:txBody>
      </p:sp>
      <p:sp>
        <p:nvSpPr>
          <p:cNvPr id="16" name="15 Flecha izquierda y arriba"/>
          <p:cNvSpPr/>
          <p:nvPr/>
        </p:nvSpPr>
        <p:spPr>
          <a:xfrm>
            <a:off x="5652120" y="4653136"/>
            <a:ext cx="576064" cy="57606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365104"/>
            <a:ext cx="5004048" cy="2062103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3200" dirty="0" smtClean="0"/>
              <a:t>Sincronización mediante señales, cortejo, indicios ambientales o combinación.</a:t>
            </a:r>
            <a:endParaRPr lang="es-CO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425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rituales de cortejo que sincronizan la liberación de espermatozoides y óvulos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8" y="2060848"/>
            <a:ext cx="467527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77804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11560" y="515719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peces luchadores siameses (</a:t>
            </a:r>
            <a:r>
              <a:rPr lang="es-CO" i="1" dirty="0" err="1" smtClean="0"/>
              <a:t>Betta</a:t>
            </a:r>
            <a:r>
              <a:rPr lang="es-CO" i="1" dirty="0" smtClean="0"/>
              <a:t> </a:t>
            </a:r>
            <a:r>
              <a:rPr lang="es-CO" i="1" dirty="0" err="1" smtClean="0"/>
              <a:t>splendens</a:t>
            </a:r>
            <a:r>
              <a:rPr lang="es-CO" i="1" dirty="0" smtClean="0"/>
              <a:t>)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5220072" y="5445224"/>
            <a:ext cx="175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caballito de mar</a:t>
            </a:r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1388</Words>
  <Application>Microsoft Office PowerPoint</Application>
  <PresentationFormat>Presentación en pantalla (4:3)</PresentationFormat>
  <Paragraphs>118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Viajes</vt:lpstr>
      <vt:lpstr>TIPOS DE REPRODUCCIÓN</vt:lpstr>
      <vt:lpstr>REPRODUCCIÓN asexual</vt:lpstr>
      <vt:lpstr>GEMACIÓN</vt:lpstr>
      <vt:lpstr>Anémona de mar </vt:lpstr>
      <vt:lpstr>PARTENOGÉNESIS</vt:lpstr>
      <vt:lpstr>Reproducción sexual</vt:lpstr>
      <vt:lpstr>HERMAFRODITAS </vt:lpstr>
      <vt:lpstr>FECUNDACIÓN EXTERNA</vt:lpstr>
      <vt:lpstr>rituales de cortejo que sincronizan la liberación de espermatozoides y óvulos</vt:lpstr>
      <vt:lpstr>Sapos dorados en amplexus</vt:lpstr>
      <vt:lpstr>Fecundación interna</vt:lpstr>
      <vt:lpstr>APARATO REPRODUCTOR HUMANO</vt:lpstr>
      <vt:lpstr>APARATO REPRODUCTOR MASCULINO</vt:lpstr>
      <vt:lpstr>espermatogénesis</vt:lpstr>
      <vt:lpstr>Esquema de una pequeña porción de un túbulo seminífero</vt:lpstr>
      <vt:lpstr>Estructuras que intervienen en la espermatogénesis</vt:lpstr>
      <vt:lpstr>Producción de espermatozoides</vt:lpstr>
      <vt:lpstr>Control hormonal de la espermatogénesis</vt:lpstr>
      <vt:lpstr>APARATO REPRODUCTOR FEMENINO</vt:lpstr>
      <vt:lpstr>Las fases de la ovogénesis </vt:lpstr>
      <vt:lpstr>Fase de maduración.</vt:lpstr>
      <vt:lpstr>ESTRUCTURAS QUE INTERVIENEN EN LA OVULACIÓN</vt:lpstr>
      <vt:lpstr>Ovulación </vt:lpstr>
      <vt:lpstr>Fecundación </vt:lpstr>
      <vt:lpstr>Transporte del óvulo fecundado </vt:lpstr>
      <vt:lpstr>Anidación = Implantación </vt:lpstr>
      <vt:lpstr>Técnicas de Reproducción Asistida </vt:lpstr>
      <vt:lpstr>Inducción de la Ovulación </vt:lpstr>
      <vt:lpstr>Inseminación artificial </vt:lpstr>
      <vt:lpstr>Seminograma: Criterios de normalidad (OMS) </vt:lpstr>
      <vt:lpstr>Seminograma: Conceptos </vt:lpstr>
      <vt:lpstr>Fecundación in vitro = FIV </vt:lpstr>
      <vt:lpstr>Inyección intracitoplásmica de espermatozoides: ICSI </vt:lpstr>
      <vt:lpstr>¿CÓMO PODEMOS LIMITAR LA FERTILIDAD?</vt:lpstr>
      <vt:lpstr>Métodos anticonceptiv0s no permanentes</vt:lpstr>
      <vt:lpstr>Métodos de barrera: evitan que los espermatozoides y los óvulos se encuentren</vt:lpstr>
      <vt:lpstr>Mecanismos de acción múltiple</vt:lpstr>
      <vt:lpstr>Videos relacionados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ZOOLÓGICO CONGELADO</dc:title>
  <dc:creator>JULIAN - LINA</dc:creator>
  <cp:lastModifiedBy>Servando</cp:lastModifiedBy>
  <cp:revision>88</cp:revision>
  <dcterms:created xsi:type="dcterms:W3CDTF">2012-05-14T12:34:13Z</dcterms:created>
  <dcterms:modified xsi:type="dcterms:W3CDTF">2013-07-04T13:59:39Z</dcterms:modified>
</cp:coreProperties>
</file>